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5" r:id="rId5"/>
    <p:sldId id="314" r:id="rId6"/>
    <p:sldId id="318" r:id="rId7"/>
    <p:sldId id="319" r:id="rId8"/>
    <p:sldId id="317" r:id="rId9"/>
    <p:sldId id="322" r:id="rId10"/>
    <p:sldId id="321" r:id="rId11"/>
    <p:sldId id="324" r:id="rId12"/>
    <p:sldId id="325" r:id="rId13"/>
    <p:sldId id="326" r:id="rId14"/>
    <p:sldId id="327" r:id="rId15"/>
    <p:sldId id="328" r:id="rId16"/>
    <p:sldId id="329" r:id="rId17"/>
    <p:sldId id="323" r:id="rId18"/>
  </p:sldIdLst>
  <p:sldSz cx="12188825" cy="6858000"/>
  <p:notesSz cx="6858000" cy="9144000"/>
  <p:custDataLst>
    <p:tags r:id="rId21"/>
  </p:custData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1E5E"/>
    <a:srgbClr val="3A42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96" autoAdjust="0"/>
  </p:normalViewPr>
  <p:slideViewPr>
    <p:cSldViewPr showGuides="1">
      <p:cViewPr>
        <p:scale>
          <a:sx n="80" d="100"/>
          <a:sy n="80" d="100"/>
        </p:scale>
        <p:origin x="100" y="4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4FD0811F-65A0-45DC-A418-D7D88257DA14}" type="datetime1">
              <a:rPr lang="fr-FR" smtClean="0"/>
              <a:t>21/03/2019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69BCCB5-3197-42F0-A23E-FBF35BB6BD6D}" type="datetime1">
              <a:rPr lang="fr-FR" smtClean="0"/>
              <a:pPr/>
              <a:t>21/03/2019</a:t>
            </a:fld>
            <a:endParaRPr lang="fr-FR" dirty="0"/>
          </a:p>
        </p:txBody>
      </p:sp>
      <p:sp>
        <p:nvSpPr>
          <p:cNvPr id="4" name="Espace réservé de l’image des diapositives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169FE22-A35D-4AA5-9ED0-CA5AA0D08EE7}" type="datetime1">
              <a:rPr lang="fr-FR" smtClean="0"/>
              <a:pPr/>
              <a:t>21/03/2019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2D50EC-F18A-4356-A82F-ED015F56C2C6}" type="datetime1">
              <a:rPr lang="fr-FR" smtClean="0"/>
              <a:pPr/>
              <a:t>21/03/2019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AB5196-52B1-4918-B153-34A0C9A4A7AD}" type="datetime1">
              <a:rPr lang="fr-FR" smtClean="0"/>
              <a:pPr/>
              <a:t>21/03/2019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Modifier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399499F-CA45-4A76-BC24-F973E24AC3FB}" type="datetime1">
              <a:rPr lang="fr-FR" smtClean="0"/>
              <a:pPr/>
              <a:t>21/03/2019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817870C-A0A5-4D92-B86D-C2791EFA3A23}" type="datetime1">
              <a:rPr lang="fr-FR" smtClean="0"/>
              <a:pPr/>
              <a:t>21/03/2019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12A7B89-83CE-4355-8D19-9AD5D8179E27}" type="datetime1">
              <a:rPr lang="fr-FR" smtClean="0"/>
              <a:pPr/>
              <a:t>21/03/2019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A4593A4-CD22-4D89-9631-B432485C88BE}" type="datetime1">
              <a:rPr lang="fr-FR" smtClean="0"/>
              <a:pPr/>
              <a:t>21/03/2019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8F3045D-8AE6-4E47-932F-47FA387FEA34}" type="datetime1">
              <a:rPr lang="fr-FR" smtClean="0"/>
              <a:pPr/>
              <a:t>21/03/2019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noProof="0"/>
              <a:t>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282C9DA-93FE-4DDE-8920-2C8AB1F5E18A}" type="datetime1">
              <a:rPr lang="fr-FR" smtClean="0"/>
              <a:pPr/>
              <a:t>21/03/2019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noProof="0"/>
              <a:t>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B002A6A-F78C-474F-BA6B-17AE42EC613D}" type="datetime1">
              <a:rPr lang="fr-FR" smtClean="0"/>
              <a:pPr/>
              <a:t>21/03/2019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06553-4B01-4903-B663-70E503E45D52}" type="datetime1">
              <a:rPr lang="fr-FR" smtClean="0"/>
              <a:pPr/>
              <a:t>21/03/2019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84CFE2A-48D0-42E7-81B4-19254CE5F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0796" y="1913313"/>
            <a:ext cx="7160068" cy="152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kumimoji="1" lang="fr-FR" altLang="zh-CN" sz="5400" dirty="0">
                <a:solidFill>
                  <a:srgbClr val="D21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Projet PTS :</a:t>
            </a:r>
            <a:br>
              <a:rPr kumimoji="1" lang="fr-FR" altLang="zh-CN" sz="5400" dirty="0">
                <a:solidFill>
                  <a:srgbClr val="D21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kumimoji="1" lang="fr-FR" altLang="zh-CN" sz="5400" dirty="0">
                <a:solidFill>
                  <a:srgbClr val="D21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Traffic Simulator 	</a:t>
            </a:r>
            <a:endParaRPr kumimoji="1" lang="zh-CN" altLang="en-US" sz="5400" dirty="0">
              <a:solidFill>
                <a:srgbClr val="D21E5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096E2E6-6605-43BA-A4F4-58A5BFF1D6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85" y="533400"/>
            <a:ext cx="3041411" cy="88391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442E7DC-C9C6-4236-929D-FD4B5E069AB2}"/>
              </a:ext>
            </a:extLst>
          </p:cNvPr>
          <p:cNvSpPr txBox="1"/>
          <p:nvPr/>
        </p:nvSpPr>
        <p:spPr>
          <a:xfrm>
            <a:off x="4832130" y="4572000"/>
            <a:ext cx="2057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Team 103</a:t>
            </a:r>
          </a:p>
          <a:p>
            <a:pPr algn="ctr"/>
            <a:endParaRPr lang="fr-FR" i="1" dirty="0"/>
          </a:p>
          <a:p>
            <a:pPr algn="ctr"/>
            <a:r>
              <a:rPr lang="fr-FR" i="1" dirty="0"/>
              <a:t>Johann de </a:t>
            </a:r>
            <a:r>
              <a:rPr lang="fr-FR" i="1" dirty="0" err="1"/>
              <a:t>Soyres</a:t>
            </a:r>
            <a:endParaRPr lang="fr-FR" i="1" dirty="0"/>
          </a:p>
          <a:p>
            <a:pPr algn="ctr"/>
            <a:r>
              <a:rPr lang="fr-FR" i="1" dirty="0"/>
              <a:t>Anas </a:t>
            </a:r>
            <a:r>
              <a:rPr lang="fr-FR" i="1" dirty="0" err="1"/>
              <a:t>Hadhri</a:t>
            </a:r>
            <a:endParaRPr lang="fr-FR" i="1" dirty="0"/>
          </a:p>
          <a:p>
            <a:pPr algn="ctr"/>
            <a:r>
              <a:rPr lang="fr-FR" i="1" dirty="0" err="1"/>
              <a:t>Junhui</a:t>
            </a:r>
            <a:r>
              <a:rPr lang="fr-FR" i="1" dirty="0"/>
              <a:t> Li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235F350-29B7-430B-8306-A9B539A37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120" y="322811"/>
            <a:ext cx="1125414" cy="1219200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B3CD88D-8110-414C-BD5A-008FF10B01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64457"/>
            <a:ext cx="1642627" cy="4773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2882A31-BAF4-405A-8146-5300FE6EC77B}"/>
              </a:ext>
            </a:extLst>
          </p:cNvPr>
          <p:cNvSpPr txBox="1"/>
          <p:nvPr/>
        </p:nvSpPr>
        <p:spPr>
          <a:xfrm>
            <a:off x="3351212" y="9144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/>
              <a:t>Astar</a:t>
            </a:r>
            <a:r>
              <a:rPr kumimoji="1" lang="en-US" altLang="zh-CN" sz="2400" dirty="0"/>
              <a:t> algorithm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942407-CCF8-4888-A5A1-01FF6E813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033" y="2133600"/>
            <a:ext cx="3381758" cy="278742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B67F0AB-C3A4-4912-90A8-C0BDB24FF152}"/>
              </a:ext>
            </a:extLst>
          </p:cNvPr>
          <p:cNvSpPr txBox="1"/>
          <p:nvPr/>
        </p:nvSpPr>
        <p:spPr>
          <a:xfrm>
            <a:off x="4799012" y="51816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Astar</a:t>
            </a:r>
            <a:r>
              <a:rPr lang="en-US" dirty="0"/>
              <a:t> Time complexity : O(E)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48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B3CD88D-8110-414C-BD5A-008FF10B01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64457"/>
            <a:ext cx="1642627" cy="47738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F25B610-B26E-4CDA-B20D-D7EA0246FF91}"/>
              </a:ext>
            </a:extLst>
          </p:cNvPr>
          <p:cNvSpPr txBox="1"/>
          <p:nvPr/>
        </p:nvSpPr>
        <p:spPr>
          <a:xfrm>
            <a:off x="3046412" y="746931"/>
            <a:ext cx="548640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D21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Difficulties</a:t>
            </a:r>
            <a:endParaRPr lang="fr-FR" sz="3600" dirty="0">
              <a:solidFill>
                <a:srgbClr val="D21E5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50" name="Picture 2" descr="RÃ©sultat de recherche d'images pour &quot;Java swing logo&quot;">
            <a:extLst>
              <a:ext uri="{FF2B5EF4-FFF2-40B4-BE49-F238E27FC236}">
                <a16:creationId xmlns:a16="http://schemas.microsoft.com/office/drawing/2014/main" id="{CD03936D-92E9-487C-A484-2FF965302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23" y="3276600"/>
            <a:ext cx="1211646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Ã©sultat de recherche d'images pour &quot;git conflicts icon&quot;">
            <a:extLst>
              <a:ext uri="{FF2B5EF4-FFF2-40B4-BE49-F238E27FC236}">
                <a16:creationId xmlns:a16="http://schemas.microsoft.com/office/drawing/2014/main" id="{5C6E7105-4BEE-43D4-BAA8-7F5185B09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1" y="4800600"/>
            <a:ext cx="128587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797DC59-4BB8-4781-9E8A-ACA0A2E04A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905000"/>
            <a:ext cx="1133475" cy="113347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4493C25-A098-40A5-B66E-FA780C2EF88B}"/>
              </a:ext>
            </a:extLst>
          </p:cNvPr>
          <p:cNvSpPr txBox="1"/>
          <p:nvPr/>
        </p:nvSpPr>
        <p:spPr>
          <a:xfrm>
            <a:off x="2741612" y="2271682"/>
            <a:ext cx="381000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ym typeface="Wingdings" panose="05000000000000000000" pitchFamily="2" charset="2"/>
              </a:rPr>
              <a:t>How can </a:t>
            </a:r>
            <a:r>
              <a:rPr lang="fr-FR" sz="2000" dirty="0" err="1">
                <a:sym typeface="Wingdings" panose="05000000000000000000" pitchFamily="2" charset="2"/>
              </a:rPr>
              <a:t>we</a:t>
            </a:r>
            <a:r>
              <a:rPr lang="fr-FR" sz="2000" dirty="0">
                <a:sym typeface="Wingdings" panose="05000000000000000000" pitchFamily="2" charset="2"/>
              </a:rPr>
              <a:t> </a:t>
            </a:r>
            <a:r>
              <a:rPr lang="fr-FR" sz="2000" dirty="0" err="1">
                <a:sym typeface="Wingdings" panose="05000000000000000000" pitchFamily="2" charset="2"/>
              </a:rPr>
              <a:t>define</a:t>
            </a:r>
            <a:r>
              <a:rPr lang="fr-FR" sz="2000" dirty="0">
                <a:sym typeface="Wingdings" panose="05000000000000000000" pitchFamily="2" charset="2"/>
              </a:rPr>
              <a:t> the model </a:t>
            </a:r>
            <a:r>
              <a:rPr lang="en-US" sz="2000" dirty="0">
                <a:sym typeface="Wingdings" panose="05000000000000000000" pitchFamily="2" charset="2"/>
              </a:rPr>
              <a:t>? </a:t>
            </a:r>
          </a:p>
          <a:p>
            <a:pPr algn="ctr"/>
            <a:r>
              <a:rPr lang="en-US" sz="2000" dirty="0">
                <a:sym typeface="Wingdings" panose="05000000000000000000" pitchFamily="2" charset="2"/>
              </a:rPr>
              <a:t>City  Graph</a:t>
            </a:r>
            <a:endParaRPr lang="fr-FR" sz="20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C568A07-B1D2-4B3B-8146-F68B5164DDE8}"/>
              </a:ext>
            </a:extLst>
          </p:cNvPr>
          <p:cNvSpPr txBox="1"/>
          <p:nvPr/>
        </p:nvSpPr>
        <p:spPr>
          <a:xfrm>
            <a:off x="4869800" y="3579557"/>
            <a:ext cx="358140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Display and overlay pictures with Java SWING</a:t>
            </a:r>
            <a:endParaRPr lang="fr-FR" sz="20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A866175-5E8C-478E-897F-CA6F2A2FC468}"/>
              </a:ext>
            </a:extLst>
          </p:cNvPr>
          <p:cNvSpPr txBox="1"/>
          <p:nvPr/>
        </p:nvSpPr>
        <p:spPr>
          <a:xfrm>
            <a:off x="1598611" y="5352017"/>
            <a:ext cx="5334000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Resolve Git conflicts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7174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B3CD88D-8110-414C-BD5A-008FF10B01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64457"/>
            <a:ext cx="1642627" cy="4773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93BE4BE-6C1F-4BC4-99A9-91521B72C345}"/>
              </a:ext>
            </a:extLst>
          </p:cNvPr>
          <p:cNvSpPr txBox="1"/>
          <p:nvPr/>
        </p:nvSpPr>
        <p:spPr>
          <a:xfrm>
            <a:off x="3046412" y="746931"/>
            <a:ext cx="548640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D21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Potential customers</a:t>
            </a:r>
            <a:endParaRPr lang="fr-FR" sz="3600" dirty="0">
              <a:solidFill>
                <a:srgbClr val="D21E5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8" name="Picture 4" descr="Image associÃ©e">
            <a:extLst>
              <a:ext uri="{FF2B5EF4-FFF2-40B4-BE49-F238E27FC236}">
                <a16:creationId xmlns:a16="http://schemas.microsoft.com/office/drawing/2014/main" id="{5CB53A8F-5E19-4839-A9FE-596313FAB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2" y="259080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roads construction icon&quot;">
            <a:extLst>
              <a:ext uri="{FF2B5EF4-FFF2-40B4-BE49-F238E27FC236}">
                <a16:creationId xmlns:a16="http://schemas.microsoft.com/office/drawing/2014/main" id="{E234ED1C-5203-46DA-B6BE-BA1775A01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2590799"/>
            <a:ext cx="2062162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4E296AF-F3B1-4D5C-AA0B-4A1C4B52A4E6}"/>
              </a:ext>
            </a:extLst>
          </p:cNvPr>
          <p:cNvSpPr txBox="1"/>
          <p:nvPr/>
        </p:nvSpPr>
        <p:spPr>
          <a:xfrm>
            <a:off x="2513012" y="50292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Town halls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C47AE47-6634-4B5B-9BF6-19334D633D4D}"/>
              </a:ext>
            </a:extLst>
          </p:cNvPr>
          <p:cNvSpPr txBox="1"/>
          <p:nvPr/>
        </p:nvSpPr>
        <p:spPr>
          <a:xfrm>
            <a:off x="6325393" y="50292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companies</a:t>
            </a:r>
            <a:r>
              <a:rPr lang="fr-FR" dirty="0"/>
              <a:t> in highway construction </a:t>
            </a:r>
          </a:p>
        </p:txBody>
      </p:sp>
    </p:spTree>
    <p:extLst>
      <p:ext uri="{BB962C8B-B14F-4D97-AF65-F5344CB8AC3E}">
        <p14:creationId xmlns:p14="http://schemas.microsoft.com/office/powerpoint/2010/main" val="19067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6454CD3-F034-8B46-B1A8-C9975F069CAF}"/>
              </a:ext>
            </a:extLst>
          </p:cNvPr>
          <p:cNvSpPr txBox="1"/>
          <p:nvPr/>
        </p:nvSpPr>
        <p:spPr>
          <a:xfrm>
            <a:off x="2055812" y="2362200"/>
            <a:ext cx="7696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Undirected Roads </a:t>
            </a:r>
            <a:r>
              <a:rPr kumimoji="1" lang="en-US" altLang="zh-CN" sz="2400" dirty="0">
                <a:sym typeface="Wingdings" pitchFamily="2" charset="2"/>
              </a:rPr>
              <a:t> Directed Roads</a:t>
            </a:r>
          </a:p>
          <a:p>
            <a:pPr lvl="1"/>
            <a:r>
              <a:rPr kumimoji="1" lang="en-US" altLang="zh-CN" sz="2400" dirty="0">
                <a:sym typeface="Wingdings" pitchFamily="2" charset="2"/>
              </a:rPr>
              <a:t> </a:t>
            </a:r>
            <a:endParaRPr kumimoji="1"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Adding an ambulance to handle accidents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Simulate traffic on smart cities </a:t>
            </a:r>
          </a:p>
          <a:p>
            <a:pPr lvl="1"/>
            <a:endParaRPr kumimoji="1" lang="en-US" altLang="zh-CN" sz="2400" dirty="0"/>
          </a:p>
        </p:txBody>
      </p:sp>
      <p:sp>
        <p:nvSpPr>
          <p:cNvPr id="7" name="ZoneTexte 5">
            <a:extLst>
              <a:ext uri="{FF2B5EF4-FFF2-40B4-BE49-F238E27FC236}">
                <a16:creationId xmlns:a16="http://schemas.microsoft.com/office/drawing/2014/main" id="{18EB7B69-FBED-D14A-A050-FB52502D3EE8}"/>
              </a:ext>
            </a:extLst>
          </p:cNvPr>
          <p:cNvSpPr txBox="1"/>
          <p:nvPr/>
        </p:nvSpPr>
        <p:spPr>
          <a:xfrm>
            <a:off x="2817812" y="762000"/>
            <a:ext cx="5486400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D21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Improvements</a:t>
            </a:r>
          </a:p>
          <a:p>
            <a:pPr algn="ctr"/>
            <a:endParaRPr lang="fr-FR" sz="3600" dirty="0">
              <a:solidFill>
                <a:srgbClr val="D21E5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18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4C11516-B6AC-4A0B-AB4F-19CF76B533B7}"/>
              </a:ext>
            </a:extLst>
          </p:cNvPr>
          <p:cNvSpPr txBox="1"/>
          <p:nvPr/>
        </p:nvSpPr>
        <p:spPr>
          <a:xfrm>
            <a:off x="3046412" y="2971800"/>
            <a:ext cx="548640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rgbClr val="D21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Questions </a:t>
            </a:r>
            <a:r>
              <a:rPr lang="en-US" sz="3600" dirty="0">
                <a:solidFill>
                  <a:srgbClr val="D21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  <a:endParaRPr lang="fr-FR" sz="3600" dirty="0">
              <a:solidFill>
                <a:srgbClr val="D21E5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7BAAF66-BF1B-441E-BD30-4D212156E4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64457"/>
            <a:ext cx="1642627" cy="47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CB7A1090-3C61-473F-94BC-7A5F71C9B7F6}"/>
              </a:ext>
            </a:extLst>
          </p:cNvPr>
          <p:cNvSpPr txBox="1"/>
          <p:nvPr/>
        </p:nvSpPr>
        <p:spPr>
          <a:xfrm>
            <a:off x="3046412" y="381000"/>
            <a:ext cx="548640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solidFill>
                  <a:srgbClr val="D21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Problematic</a:t>
            </a:r>
            <a:r>
              <a:rPr lang="fr-FR" sz="3600" dirty="0">
                <a:solidFill>
                  <a:srgbClr val="D21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&amp; </a:t>
            </a:r>
            <a:r>
              <a:rPr lang="fr-FR" sz="3600" dirty="0" err="1">
                <a:solidFill>
                  <a:srgbClr val="D21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Context</a:t>
            </a:r>
            <a:endParaRPr lang="fr-FR" sz="3600" dirty="0">
              <a:solidFill>
                <a:srgbClr val="D21E5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2E01A1-28B4-4A94-9C3B-3B959C33988A}"/>
              </a:ext>
            </a:extLst>
          </p:cNvPr>
          <p:cNvSpPr txBox="1"/>
          <p:nvPr/>
        </p:nvSpPr>
        <p:spPr>
          <a:xfrm>
            <a:off x="1827212" y="2819400"/>
            <a:ext cx="3276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-    Waste of time</a:t>
            </a:r>
          </a:p>
          <a:p>
            <a:endParaRPr lang="en-US" altLang="zh-CN" sz="2400" dirty="0"/>
          </a:p>
          <a:p>
            <a:r>
              <a:rPr kumimoji="1" lang="en-US" altLang="zh-CN" sz="2400" dirty="0"/>
              <a:t>-    Pollution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-    Accidents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C26EF7A-5419-49E9-8D0A-F6AD936A8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166" y="1998196"/>
            <a:ext cx="4775200" cy="35814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B2D46B5-42A6-4DF9-9D4F-DC951C41AC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64457"/>
            <a:ext cx="1642627" cy="47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B3CD88D-8110-414C-BD5A-008FF10B01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64457"/>
            <a:ext cx="1642627" cy="4773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351EBB0-C504-48CB-AC94-81F01A0118C6}"/>
              </a:ext>
            </a:extLst>
          </p:cNvPr>
          <p:cNvSpPr txBox="1"/>
          <p:nvPr/>
        </p:nvSpPr>
        <p:spPr>
          <a:xfrm>
            <a:off x="3046412" y="2590800"/>
            <a:ext cx="6477000" cy="120032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How can </a:t>
            </a:r>
            <a:r>
              <a:rPr lang="fr-FR" sz="3600" dirty="0" err="1"/>
              <a:t>we</a:t>
            </a:r>
            <a:r>
              <a:rPr lang="fr-FR" sz="3600" dirty="0"/>
              <a:t> </a:t>
            </a:r>
            <a:r>
              <a:rPr lang="fr-FR" sz="3600" dirty="0" err="1"/>
              <a:t>simulate</a:t>
            </a:r>
            <a:r>
              <a:rPr lang="fr-FR" sz="3600" dirty="0"/>
              <a:t> </a:t>
            </a:r>
            <a:r>
              <a:rPr lang="fr-FR" sz="3600" dirty="0" err="1"/>
              <a:t>traffic</a:t>
            </a:r>
            <a:r>
              <a:rPr lang="fr-FR" sz="3600" dirty="0"/>
              <a:t> flows in big </a:t>
            </a:r>
            <a:r>
              <a:rPr lang="fr-FR" sz="3600" dirty="0" err="1"/>
              <a:t>cities</a:t>
            </a:r>
            <a:r>
              <a:rPr lang="fr-FR" sz="36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00700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E23A48C-0D58-45E8-972F-FF54A8144B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64457"/>
            <a:ext cx="1642627" cy="4773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85BA205-280A-4AFC-B8CA-510053A306F3}"/>
              </a:ext>
            </a:extLst>
          </p:cNvPr>
          <p:cNvSpPr txBox="1"/>
          <p:nvPr/>
        </p:nvSpPr>
        <p:spPr>
          <a:xfrm>
            <a:off x="3046412" y="381000"/>
            <a:ext cx="5486400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rgbClr val="D21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Traffic Simulation Application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4C772A9-28DA-4E23-BCE7-B68E5503B575}"/>
              </a:ext>
            </a:extLst>
          </p:cNvPr>
          <p:cNvSpPr txBox="1"/>
          <p:nvPr/>
        </p:nvSpPr>
        <p:spPr>
          <a:xfrm>
            <a:off x="3541712" y="6015335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Java Application (Java 8, Java SWING)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53BF816-9595-44CF-B9F9-47EFF8969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412" y="1752600"/>
            <a:ext cx="7268726" cy="408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8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5791A80-69E8-4031-B2EA-A50146FDC5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64457"/>
            <a:ext cx="1642627" cy="47738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77DFD63-68A4-43D3-9E36-A74BA339075D}"/>
              </a:ext>
            </a:extLst>
          </p:cNvPr>
          <p:cNvSpPr txBox="1"/>
          <p:nvPr/>
        </p:nvSpPr>
        <p:spPr>
          <a:xfrm>
            <a:off x="3046412" y="381000"/>
            <a:ext cx="548640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rgbClr val="D21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Workflow</a:t>
            </a:r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FFBAEA45-AEFA-4F2A-BBC1-2C933A532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681" y="2895600"/>
            <a:ext cx="2537861" cy="14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agile software development icon&quot;">
            <a:extLst>
              <a:ext uri="{FF2B5EF4-FFF2-40B4-BE49-F238E27FC236}">
                <a16:creationId xmlns:a16="http://schemas.microsoft.com/office/drawing/2014/main" id="{2950A166-56FE-422B-9099-3BA80B9B9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2209800"/>
            <a:ext cx="3063295" cy="299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mvc design pattern icon&quot;">
            <a:extLst>
              <a:ext uri="{FF2B5EF4-FFF2-40B4-BE49-F238E27FC236}">
                <a16:creationId xmlns:a16="http://schemas.microsoft.com/office/drawing/2014/main" id="{586C102F-D770-4EC6-87A5-54A99D579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515" y="1861366"/>
            <a:ext cx="3641725" cy="349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B3CD88D-8110-414C-BD5A-008FF10B01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64457"/>
            <a:ext cx="1642627" cy="47738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490F986-A39E-49EC-8808-8B493B0370FA}"/>
              </a:ext>
            </a:extLst>
          </p:cNvPr>
          <p:cNvSpPr txBox="1"/>
          <p:nvPr/>
        </p:nvSpPr>
        <p:spPr>
          <a:xfrm>
            <a:off x="3046412" y="2971800"/>
            <a:ext cx="548640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solidFill>
                  <a:srgbClr val="D21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Pathfinding</a:t>
            </a:r>
            <a:r>
              <a:rPr lang="fr-FR" sz="3600" dirty="0">
                <a:solidFill>
                  <a:srgbClr val="D21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3600" dirty="0" err="1">
                <a:solidFill>
                  <a:srgbClr val="D21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fr-FR" sz="3600" dirty="0">
              <a:solidFill>
                <a:srgbClr val="D21E5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86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57EFAAA-C9CF-4122-858C-3AEE6C945D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64457"/>
            <a:ext cx="1642627" cy="4773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093E6AF-D801-4192-9288-862E7513F64C}"/>
              </a:ext>
            </a:extLst>
          </p:cNvPr>
          <p:cNvSpPr txBox="1"/>
          <p:nvPr/>
        </p:nvSpPr>
        <p:spPr>
          <a:xfrm>
            <a:off x="3541711" y="9144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Graph data structure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8784D0A-1B67-414C-9865-D3A2ECD614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78"/>
          <a:stretch/>
        </p:blipFill>
        <p:spPr>
          <a:xfrm>
            <a:off x="2830832" y="2133600"/>
            <a:ext cx="652715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5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B3CD88D-8110-414C-BD5A-008FF10B01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64457"/>
            <a:ext cx="1642627" cy="47738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5DEF054-0C4C-4BFC-87F2-489438CA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7"/>
          <a:stretch/>
        </p:blipFill>
        <p:spPr>
          <a:xfrm>
            <a:off x="2261448" y="1255596"/>
            <a:ext cx="3832964" cy="215418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93B1ADD-87A8-4363-9083-340117F053A4}"/>
              </a:ext>
            </a:extLst>
          </p:cNvPr>
          <p:cNvSpPr txBox="1"/>
          <p:nvPr/>
        </p:nvSpPr>
        <p:spPr>
          <a:xfrm>
            <a:off x="3351212" y="336566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Graph data structure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86705D6-216F-45EB-9BAF-22DDAAAE4F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7"/>
          <a:stretch/>
        </p:blipFill>
        <p:spPr>
          <a:xfrm>
            <a:off x="2261448" y="3657600"/>
            <a:ext cx="3832964" cy="215418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F9B2E02-2283-4487-97A8-CD9745B1D622}"/>
              </a:ext>
            </a:extLst>
          </p:cNvPr>
          <p:cNvSpPr txBox="1"/>
          <p:nvPr/>
        </p:nvSpPr>
        <p:spPr>
          <a:xfrm>
            <a:off x="7923212" y="1524000"/>
            <a:ext cx="3048000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sym typeface="Wingdings" panose="05000000000000000000" pitchFamily="2" charset="2"/>
              </a:rPr>
              <a:t>  </a:t>
            </a:r>
            <a:r>
              <a:rPr lang="fr-FR" sz="2400" dirty="0"/>
              <a:t>List of </a:t>
            </a:r>
            <a:r>
              <a:rPr lang="fr-FR" sz="2400" dirty="0" err="1"/>
              <a:t>nodes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>
                <a:solidFill>
                  <a:srgbClr val="FF0000"/>
                </a:solidFill>
                <a:sym typeface="Wingdings" panose="05000000000000000000" pitchFamily="2" charset="2"/>
              </a:rPr>
              <a:t></a:t>
            </a:r>
            <a:r>
              <a:rPr lang="fr-FR" sz="2400" dirty="0">
                <a:solidFill>
                  <a:schemeClr val="bg1"/>
                </a:solidFill>
                <a:sym typeface="Wingdings" panose="05000000000000000000" pitchFamily="2" charset="2"/>
              </a:rPr>
              <a:t>  </a:t>
            </a:r>
            <a:r>
              <a:rPr lang="fr-FR" sz="2400" dirty="0" err="1"/>
              <a:t>Array</a:t>
            </a:r>
            <a:r>
              <a:rPr lang="fr-FR" sz="2400" dirty="0"/>
              <a:t> of </a:t>
            </a:r>
            <a:r>
              <a:rPr lang="fr-FR" sz="2400" dirty="0" err="1"/>
              <a:t>neighbors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>
                <a:solidFill>
                  <a:srgbClr val="00B050"/>
                </a:solidFill>
                <a:sym typeface="Wingdings" panose="05000000000000000000" pitchFamily="2" charset="2"/>
              </a:rPr>
              <a:t></a:t>
            </a:r>
            <a:r>
              <a:rPr lang="fr-FR" sz="2400" dirty="0">
                <a:solidFill>
                  <a:schemeClr val="bg1"/>
                </a:solidFill>
                <a:sym typeface="Wingdings" panose="05000000000000000000" pitchFamily="2" charset="2"/>
              </a:rPr>
              <a:t>  </a:t>
            </a:r>
            <a:r>
              <a:rPr lang="fr-FR" sz="2400" dirty="0" err="1"/>
              <a:t>Array</a:t>
            </a:r>
            <a:r>
              <a:rPr lang="fr-FR" sz="2400" dirty="0"/>
              <a:t> of </a:t>
            </a:r>
            <a:r>
              <a:rPr lang="fr-FR" sz="2400" dirty="0" err="1"/>
              <a:t>costs</a:t>
            </a:r>
            <a:endParaRPr lang="fr-FR" sz="2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9CDB4C5-B3FA-4A40-A1B2-B71F82AC5FDE}"/>
              </a:ext>
            </a:extLst>
          </p:cNvPr>
          <p:cNvSpPr txBox="1"/>
          <p:nvPr/>
        </p:nvSpPr>
        <p:spPr>
          <a:xfrm>
            <a:off x="7618412" y="4411528"/>
            <a:ext cx="3276600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ym typeface="Wingdings" panose="05000000000000000000" pitchFamily="2" charset="2"/>
              </a:rPr>
              <a:t>cost</a:t>
            </a:r>
            <a:r>
              <a:rPr lang="fr-FR" sz="2400" dirty="0">
                <a:sym typeface="Wingdings" panose="05000000000000000000" pitchFamily="2" charset="2"/>
              </a:rPr>
              <a:t> : distance and time to go to the </a:t>
            </a:r>
            <a:r>
              <a:rPr lang="fr-FR" sz="2400" dirty="0" err="1">
                <a:sym typeface="Wingdings" panose="05000000000000000000" pitchFamily="2" charset="2"/>
              </a:rPr>
              <a:t>next</a:t>
            </a:r>
            <a:r>
              <a:rPr lang="fr-FR" sz="2400" dirty="0">
                <a:sym typeface="Wingdings" panose="05000000000000000000" pitchFamily="2" charset="2"/>
              </a:rPr>
              <a:t> </a:t>
            </a:r>
            <a:r>
              <a:rPr lang="fr-FR" sz="2400" dirty="0" err="1">
                <a:sym typeface="Wingdings" panose="05000000000000000000" pitchFamily="2" charset="2"/>
              </a:rPr>
              <a:t>node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07666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B3CD88D-8110-414C-BD5A-008FF10B01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64457"/>
            <a:ext cx="1642627" cy="47738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2882A31-BAF4-405A-8146-5300FE6EC77B}"/>
              </a:ext>
            </a:extLst>
          </p:cNvPr>
          <p:cNvSpPr txBox="1"/>
          <p:nvPr/>
        </p:nvSpPr>
        <p:spPr>
          <a:xfrm>
            <a:off x="3351212" y="6858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Dijkstra algorithm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A0CCD19-F33B-486D-85D2-0204EBE79C11}"/>
              </a:ext>
            </a:extLst>
          </p:cNvPr>
          <p:cNvSpPr txBox="1"/>
          <p:nvPr/>
        </p:nvSpPr>
        <p:spPr>
          <a:xfrm>
            <a:off x="9066212" y="1995313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Array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Dijkstra Time complexity : O(V*V)</a:t>
            </a:r>
            <a:endParaRPr lang="fr-FR" dirty="0"/>
          </a:p>
        </p:txBody>
      </p:sp>
      <p:pic>
        <p:nvPicPr>
          <p:cNvPr id="4104" name="Picture 8" descr="RÃ©sultat de recherche d'images pour &quot;array to min heap&quot;">
            <a:extLst>
              <a:ext uri="{FF2B5EF4-FFF2-40B4-BE49-F238E27FC236}">
                <a16:creationId xmlns:a16="http://schemas.microsoft.com/office/drawing/2014/main" id="{03A566A3-1A4B-4BEB-A8E9-5C24FF89A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36"/>
          <a:stretch/>
        </p:blipFill>
        <p:spPr bwMode="auto">
          <a:xfrm>
            <a:off x="5942012" y="1865957"/>
            <a:ext cx="2597590" cy="118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Ã©sultat de recherche d'images pour &quot;array to min heap&quot;">
            <a:extLst>
              <a:ext uri="{FF2B5EF4-FFF2-40B4-BE49-F238E27FC236}">
                <a16:creationId xmlns:a16="http://schemas.microsoft.com/office/drawing/2014/main" id="{5CF45535-DDB0-42D6-AFA9-49EF313D9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40"/>
          <a:stretch/>
        </p:blipFill>
        <p:spPr bwMode="auto">
          <a:xfrm>
            <a:off x="6019523" y="4114800"/>
            <a:ext cx="2428875" cy="190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F4697A5-CF44-4BDB-B3FC-8EAC9086C3E5}"/>
              </a:ext>
            </a:extLst>
          </p:cNvPr>
          <p:cNvSpPr txBox="1"/>
          <p:nvPr/>
        </p:nvSpPr>
        <p:spPr>
          <a:xfrm>
            <a:off x="8913812" y="4329326"/>
            <a:ext cx="27364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Indexed Minimum priority Queue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Dijkstra Time complexity : O(E*log(V))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D5F4DCD-2C09-4271-9F73-9497FE6BC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286000"/>
            <a:ext cx="3333750" cy="33337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E3FA11-2BD4-4E23-BDCE-BB6258490E6E}"/>
              </a:ext>
            </a:extLst>
          </p:cNvPr>
          <p:cNvSpPr/>
          <p:nvPr/>
        </p:nvSpPr>
        <p:spPr>
          <a:xfrm>
            <a:off x="2589212" y="5410200"/>
            <a:ext cx="1676400" cy="2095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B9BF2A-77E4-41E6-8F49-62589DC7D890}"/>
              </a:ext>
            </a:extLst>
          </p:cNvPr>
          <p:cNvSpPr/>
          <p:nvPr/>
        </p:nvSpPr>
        <p:spPr>
          <a:xfrm>
            <a:off x="2084386" y="2352202"/>
            <a:ext cx="1952625" cy="239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987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unnel bleu numérique 16: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5_TF02895261_TF02895261.potx" id="{D591E305-304E-4F08-83F3-B9147EDAAFB5}" vid="{F4994B82-D552-431A-8540-55AA87CE1401}"/>
    </a:ext>
  </a:extLst>
</a:theme>
</file>

<file path=ppt/theme/theme2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4873beb7-5857-4685-be1f-d57550cc96cc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tunnel bleu numérique pour les professionnels (grand écran)</Template>
  <TotalTime>0</TotalTime>
  <Words>167</Words>
  <Application>Microsoft Office PowerPoint</Application>
  <PresentationFormat>Personnalisé</PresentationFormat>
  <Paragraphs>50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Calibri Light</vt:lpstr>
      <vt:lpstr>Corbel</vt:lpstr>
      <vt:lpstr>Wingdings</vt:lpstr>
      <vt:lpstr>幼圆</vt:lpstr>
      <vt:lpstr>Tunnel bleu numérique 16:9</vt:lpstr>
      <vt:lpstr>  Projet PTS :    Traffic Simulator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2019-03-20T13:56:57Z</dcterms:created>
  <dcterms:modified xsi:type="dcterms:W3CDTF">2019-03-21T13:42:07Z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